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18_B04FBA8B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</p:sldMasterIdLst>
  <p:notesMasterIdLst>
    <p:notesMasterId r:id="rId25"/>
  </p:notesMasterIdLst>
  <p:sldIdLst>
    <p:sldId id="292" r:id="rId5"/>
    <p:sldId id="257" r:id="rId6"/>
    <p:sldId id="258" r:id="rId7"/>
    <p:sldId id="295" r:id="rId8"/>
    <p:sldId id="293" r:id="rId9"/>
    <p:sldId id="296" r:id="rId10"/>
    <p:sldId id="297" r:id="rId11"/>
    <p:sldId id="267" r:id="rId12"/>
    <p:sldId id="280" r:id="rId13"/>
    <p:sldId id="338" r:id="rId14"/>
    <p:sldId id="334" r:id="rId15"/>
    <p:sldId id="335" r:id="rId16"/>
    <p:sldId id="336" r:id="rId17"/>
    <p:sldId id="337" r:id="rId18"/>
    <p:sldId id="309" r:id="rId19"/>
    <p:sldId id="308" r:id="rId20"/>
    <p:sldId id="339" r:id="rId21"/>
    <p:sldId id="315" r:id="rId22"/>
    <p:sldId id="310" r:id="rId23"/>
    <p:sldId id="316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0CE821-BC95-3C9C-6B34-67D95DF4CAB2}" name="Martijn de Kruijf | Urgenda" initials="Md" userId="S::tinus.de.Kruijf@urgenda.nl::b23d6d97-3e6d-43dd-923b-e164abf9ed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2A8"/>
    <a:srgbClr val="F49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0A2B99-7285-3437-9F98-68612D69CFDD}" v="218" dt="2023-09-28T12:20:26.130"/>
    <p1510:client id="{1C150C44-431E-49EF-BA19-A47CD8FD90C3}" v="423" dt="2023-09-13T11:00:07.683"/>
    <p1510:client id="{553CC90B-E07B-4340-8329-B1BD4DCF81A0}" v="5" dt="2023-09-14T10:18:16.992"/>
    <p1510:client id="{65E4DC2F-7320-030C-224B-BE51F641313F}" v="43" dt="2023-09-13T11:31:42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1" autoAdjust="0"/>
    <p:restoredTop sz="83097"/>
  </p:normalViewPr>
  <p:slideViewPr>
    <p:cSldViewPr snapToGrid="0">
      <p:cViewPr varScale="1">
        <p:scale>
          <a:sx n="100" d="100"/>
          <a:sy n="100" d="100"/>
        </p:scale>
        <p:origin x="11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32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modernComment_118_B04FBA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66A9FE8-CF35-E645-B8F4-B5138ED632BB}" authorId="{C00CE821-BC95-3C9C-6B34-67D95DF4CAB2}" created="2023-09-18T14:20:42.634">
    <pc:sldMkLst xmlns:pc="http://schemas.microsoft.com/office/powerpoint/2013/main/command">
      <pc:docMk/>
      <pc:sldMk cId="2958015115" sldId="280"/>
    </pc:sldMkLst>
    <p188:txBody>
      <a:bodyPr/>
      <a:lstStyle/>
      <a:p>
        <a:r>
          <a:rPr lang="nl-NL"/>
          <a:t>Telefoonbeelden vervangen als er beeldmateriaal van de app beschikbaar is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869E9-60B8-414D-BF7D-5AAD1FCC10BE}" type="datetimeFigureOut">
              <a:t>28-9-2023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E12C3-CA09-4917-83DD-924AADEAA1A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44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845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2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VUL HIER RECENT BOMENPLANNER BEELD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4418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52607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063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01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927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865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3896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546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TT Chocolates Light" panose="02000503030000020003" pitchFamily="2" charset="77"/>
              </a:defRPr>
            </a:lvl1pPr>
          </a:lstStyle>
          <a:p>
            <a:fld id="{11EAACC7-3B3F-47D1-959A-EF58926E955E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TT Chocolates Light" panose="02000503030000020003" pitchFamily="2" charset="77"/>
              </a:defRPr>
            </a:lvl1pPr>
          </a:lstStyle>
          <a:p>
            <a:fld id="{312CC964-A50B-4C29-B4E4-2C30BB34CCF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9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rgbClr val="14B2A8"/>
              </a:buClr>
              <a:buSzPct val="100000"/>
              <a:defRPr/>
            </a:lvl1pPr>
            <a:lvl2pPr>
              <a:lnSpc>
                <a:spcPct val="100000"/>
              </a:lnSpc>
              <a:buClr>
                <a:srgbClr val="14B2A8"/>
              </a:buClr>
              <a:buSzPct val="100000"/>
              <a:defRPr/>
            </a:lvl2pPr>
            <a:lvl3pPr>
              <a:lnSpc>
                <a:spcPct val="100000"/>
              </a:lnSpc>
              <a:buClr>
                <a:srgbClr val="14B2A8"/>
              </a:buClr>
              <a:buSzPct val="100000"/>
              <a:defRPr/>
            </a:lvl3pPr>
            <a:lvl4pPr>
              <a:lnSpc>
                <a:spcPct val="100000"/>
              </a:lnSpc>
              <a:buClr>
                <a:srgbClr val="14B2A8"/>
              </a:buClr>
              <a:buSzPct val="100000"/>
              <a:defRPr/>
            </a:lvl4pPr>
            <a:lvl5pPr>
              <a:lnSpc>
                <a:spcPct val="100000"/>
              </a:lnSpc>
              <a:buClr>
                <a:srgbClr val="14B2A8"/>
              </a:buClr>
              <a:buSzPct val="10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7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1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6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8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3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7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7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73DC96F-D444-F578-BCC2-AC74017BF8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0" i="0" spc="30" baseline="0">
                <a:solidFill>
                  <a:schemeClr val="tx2"/>
                </a:solidFill>
                <a:latin typeface="TT Chocolates Light" panose="02000503030000020003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863FF72-F51D-5BC2-25C2-3269CA4CAC6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74352" y="6175420"/>
            <a:ext cx="2275499" cy="4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5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erbomen.nu/over-de-actie/oogsten/" TargetMode="Externa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eerbomen.nu/over-de-actie/oogste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meerbomen.nu/over-de-actie/bomenhubs/" TargetMode="Externa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eerbomen.nu/oogsthandleiding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erbomen.nu/communicatietoolkit" TargetMode="External"/><Relationship Id="rId5" Type="http://schemas.openxmlformats.org/officeDocument/2006/relationships/hyperlink" Target="https://www.meerbomen.nu/planthandleiding" TargetMode="External"/><Relationship Id="rId4" Type="http://schemas.openxmlformats.org/officeDocument/2006/relationships/hyperlink" Target="https://www.meerbomen.nu/hubhandleid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FoTa6AMfLo?start=19&amp;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7nXTLBByRE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8_B04FBA8B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persoon, kleding, buitenshuis, boom&#10;&#10;Automatisch gegenereerde beschrijving">
            <a:extLst>
              <a:ext uri="{FF2B5EF4-FFF2-40B4-BE49-F238E27FC236}">
                <a16:creationId xmlns:a16="http://schemas.microsoft.com/office/drawing/2014/main" id="{0DF43EA9-D7A5-ED9C-D720-734363D79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E5C4A6C-F090-66DC-C224-E8F773747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4207" y="5276972"/>
            <a:ext cx="7103583" cy="12675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D6A5E4F-A70A-85F8-BA2F-D6180D99D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34425" y="1218864"/>
            <a:ext cx="7228602" cy="408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748432" y="2082992"/>
            <a:ext cx="6503268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We halen ongewenste soorten weg uit een gebied 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We gaan uit van het beheerplan van de terreinbeheerder. Plekken waar er heideontwikkeling is, binnen 1 meter van een wandelpad, sloopterreinen, dunnen van bepaalde soorten, poelen, etc.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We focussen ons op het verplanten van inheemse soorten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Niet elke soort is even interessant voor ons. Hoe meer verschillende soorten we kunnen oogsten hoe beter. Maar we gaan uit van de win-win. We oogsten alles, maar delen niet alles uit. Zowel inheems als uitheems. We trekken ook invasieve exoten mee uit.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We laten het gebied net zo mooi achter als we vonden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We oogsten met droge wortel, dus geen kuilen. We werken voorzichtig en laten geen afval achter. Al onze vrijwilligers willen iets moois doen voor de natuur.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748432" y="46783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dirty="0">
                <a:solidFill>
                  <a:srgbClr val="14B2A8"/>
                </a:solidFill>
                <a:latin typeface="Impact" panose="020B0806030902050204" pitchFamily="34" charset="0"/>
              </a:rPr>
              <a:t>Circulair groenbeheer: een win-win</a:t>
            </a:r>
          </a:p>
        </p:txBody>
      </p:sp>
      <p:pic>
        <p:nvPicPr>
          <p:cNvPr id="8" name="Afbeelding 7" descr="Afbeelding met buitenshuis, wolk, hemel, kleding&#10;&#10;Automatisch gegenereerde beschrijving">
            <a:extLst>
              <a:ext uri="{FF2B5EF4-FFF2-40B4-BE49-F238E27FC236}">
                <a16:creationId xmlns:a16="http://schemas.microsoft.com/office/drawing/2014/main" id="{7E8C56C2-DA92-7FE0-5B95-D22095B40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16" y="0"/>
            <a:ext cx="4669884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07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6001126" y="1841692"/>
            <a:ext cx="5955862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Vorm van circulair natuurbeheer: snoeien en oogsten in plaats van maaien, vrezen en klepelen 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Geen kaalslag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Natuureducatie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Een leuke dag in de buitenlucht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Concreet resultaat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Werken vanuit het beheerplan en in samenspraak met de terreinbeheerder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Altijd met oogstbegeleiders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Pak je schep en sluit aan!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5804526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dirty="0">
                <a:solidFill>
                  <a:srgbClr val="14B2A8"/>
                </a:solidFill>
                <a:latin typeface="Impact" panose="020B0806030902050204" pitchFamily="34" charset="0"/>
              </a:rPr>
              <a:t>OOGSTDAG</a:t>
            </a:r>
          </a:p>
        </p:txBody>
      </p:sp>
      <p:pic>
        <p:nvPicPr>
          <p:cNvPr id="9" name="Afbeelding 8" descr="Afbeelding met persoon, Menselijk gezicht, kleding, glimlach&#10;&#10;Automatisch gegenereerde beschrijving">
            <a:extLst>
              <a:ext uri="{FF2B5EF4-FFF2-40B4-BE49-F238E27FC236}">
                <a16:creationId xmlns:a16="http://schemas.microsoft.com/office/drawing/2014/main" id="{0A3966FD-30E9-10BB-2118-3EDA3F1C1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80" y="453386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27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leding, persoon, glimlach, buitenshuis&#10;&#10;Automatisch gegenereerde beschrijving">
            <a:extLst>
              <a:ext uri="{FF2B5EF4-FFF2-40B4-BE49-F238E27FC236}">
                <a16:creationId xmlns:a16="http://schemas.microsoft.com/office/drawing/2014/main" id="{2AFE02D6-89B8-A074-D5D1-C21390A93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2" y="-23334"/>
            <a:ext cx="5740400" cy="6413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433287D-9584-98EC-7D46-25AAFCF5C6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775" r="29335"/>
          <a:stretch/>
        </p:blipFill>
        <p:spPr>
          <a:xfrm>
            <a:off x="-2280233" y="-86108"/>
            <a:ext cx="3983280" cy="3515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945032" y="1841692"/>
            <a:ext cx="5706241" cy="40472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Natuurgebieden en stadsparken: uitdunnen,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opschot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te dicht bij pad, ongewenste soorten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Samenwerking gemeentegroenbeheer, Staatsbosbeheer, Landschappen. 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Landgoederen: helpen met achterstallig onderhoud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Achtertuinen: Landelijke doneer-een-zaailing-dag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Bouwterreinen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Bungalowparken, campings, wegbermen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Knotploegen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Restpartijen van kwekers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14B2A8"/>
              </a:buClr>
            </a:pP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Meer over oogsten: 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meerbomen.nu/over-de-actie/oogsten/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748432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dirty="0">
                <a:solidFill>
                  <a:srgbClr val="14B2A8"/>
                </a:solidFill>
                <a:latin typeface="Impact" panose="020B0806030902050204" pitchFamily="34" charset="0"/>
              </a:rPr>
              <a:t>Waar oogsten wij?</a:t>
            </a:r>
          </a:p>
        </p:txBody>
      </p:sp>
    </p:spTree>
    <p:extLst>
      <p:ext uri="{BB962C8B-B14F-4D97-AF65-F5344CB8AC3E}">
        <p14:creationId xmlns:p14="http://schemas.microsoft.com/office/powerpoint/2010/main" val="1327178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5771191" y="1841692"/>
            <a:ext cx="608778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We oogsten alles, maar delen vooral inheems uit. Een win-win voor terreinbeheer en maatschappij!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Praktijk: 90% inheems, tot 150 verschillende soorten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Niet inheems? Dan naar voedselbos of achtertuin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Invasieve exoot? Op de takkenril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De mooiste laten we staan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Knie tot manshoogte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Zonder kluit zorgt voor minder transportkosten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Ook stekken van wilg, vlier, vlinderstruik, vijg en populier</a:t>
            </a:r>
          </a:p>
          <a:p>
            <a:pPr marL="230400" indent="-2304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Bulk versus gewilde soorten</a:t>
            </a:r>
          </a:p>
          <a:p>
            <a:pPr marL="230400">
              <a:spcAft>
                <a:spcPts val="600"/>
              </a:spcAft>
              <a:buClr>
                <a:srgbClr val="14B2A8"/>
              </a:buClr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14B2A8"/>
              </a:buClr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Meer over oogsten: 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meerbomen.nu/over-de-actie/oogsten/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5574591" y="276549"/>
            <a:ext cx="5505785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dirty="0">
                <a:solidFill>
                  <a:srgbClr val="14B2A8"/>
                </a:solidFill>
                <a:latin typeface="Impact" panose="020B0806030902050204" pitchFamily="34" charset="0"/>
              </a:rPr>
              <a:t>Welke soorten oogsten wij?</a:t>
            </a:r>
          </a:p>
        </p:txBody>
      </p:sp>
      <p:pic>
        <p:nvPicPr>
          <p:cNvPr id="4" name="Afbeelding 3" descr="Afbeelding met kleding, schoeisel, persoon, buitenshuis&#10;&#10;Automatisch gegenereerde beschrijving">
            <a:extLst>
              <a:ext uri="{FF2B5EF4-FFF2-40B4-BE49-F238E27FC236}">
                <a16:creationId xmlns:a16="http://schemas.microsoft.com/office/drawing/2014/main" id="{ACB6AED4-C667-BC08-BC96-903495F44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80" y="453386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7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5433287D-9584-98EC-7D46-25AAFCF5C6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998" r="29335"/>
          <a:stretch/>
        </p:blipFill>
        <p:spPr>
          <a:xfrm>
            <a:off x="3410857" y="-158316"/>
            <a:ext cx="3983280" cy="334683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945032" y="1841692"/>
            <a:ext cx="5706241" cy="4847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Boeren,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volktuinen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, tuinderijen, schoolpleinen, braakliggend grond: op 10 m2 kan je al snel duizenden bomen kwijt!</a:t>
            </a:r>
          </a:p>
          <a:p>
            <a:pPr marL="285750" indent="-28575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Geulen trekken, inkuilen, tot de haarwortels bedekt zijn met aarde</a:t>
            </a:r>
          </a:p>
          <a:p>
            <a:pPr marL="285750" indent="-28575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Kan je niet snel genoeg inkuilen? Watertoegang is handig, leg ze tot max een week met de wortels in het water.</a:t>
            </a:r>
          </a:p>
          <a:p>
            <a:pPr marL="285750" indent="-28575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Oppotten</a:t>
            </a:r>
          </a:p>
          <a:p>
            <a:pPr marL="285750" indent="-28575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Planten scheuren</a:t>
            </a:r>
          </a:p>
          <a:p>
            <a:pPr marL="285750" indent="-28575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Doneer-een-zaailing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14B2A8"/>
              </a:buClr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Meer over 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bomenhub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meerbomen.nu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/over-de-actie/bomenhubs/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748432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dirty="0">
                <a:solidFill>
                  <a:srgbClr val="14B2A8"/>
                </a:solidFill>
                <a:latin typeface="Impact" panose="020B0806030902050204" pitchFamily="34" charset="0"/>
              </a:rPr>
              <a:t>bomenhubs</a:t>
            </a:r>
          </a:p>
        </p:txBody>
      </p:sp>
      <p:pic>
        <p:nvPicPr>
          <p:cNvPr id="6" name="Afbeelding 5" descr="Afbeelding met plant, buitenshuis, persoon, kleding&#10;&#10;Automatisch gegenereerde beschrijving">
            <a:extLst>
              <a:ext uri="{FF2B5EF4-FFF2-40B4-BE49-F238E27FC236}">
                <a16:creationId xmlns:a16="http://schemas.microsoft.com/office/drawing/2014/main" id="{19CBEC62-D7ED-B161-6469-5C27AE688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30" y="-18234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04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1CFE795-8E95-C7B1-5266-6393BB54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F3BC10A-3568-4ED7-B57A-F17E42833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1EC5361-3263-DEF2-3F16-4A108D26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955760"/>
            <a:ext cx="9906000" cy="1382156"/>
          </a:xfrm>
          <a:effectLst>
            <a:outerShdw blurRad="170251" dir="54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Bomen en struiken boeren en stad</a:t>
            </a:r>
          </a:p>
        </p:txBody>
      </p:sp>
    </p:spTree>
    <p:extLst>
      <p:ext uri="{BB962C8B-B14F-4D97-AF65-F5344CB8AC3E}">
        <p14:creationId xmlns:p14="http://schemas.microsoft.com/office/powerpoint/2010/main" val="539790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1CFE795-8E95-C7B1-5266-6393BB54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417690" y="-1206807"/>
            <a:ext cx="14745627" cy="83251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F3BC10A-3568-4ED7-B57A-F17E42833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1EC5361-3263-DEF2-3F16-4A108D26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955760"/>
            <a:ext cx="9906000" cy="1382156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Terug naar het platteland van vroeger?</a:t>
            </a:r>
          </a:p>
        </p:txBody>
      </p:sp>
    </p:spTree>
    <p:extLst>
      <p:ext uri="{BB962C8B-B14F-4D97-AF65-F5344CB8AC3E}">
        <p14:creationId xmlns:p14="http://schemas.microsoft.com/office/powerpoint/2010/main" val="3449088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6DC0403-5632-E4A3-5025-D544B731C2C9}"/>
              </a:ext>
            </a:extLst>
          </p:cNvPr>
          <p:cNvSpPr>
            <a:spLocks noGrp="1"/>
          </p:cNvSpPr>
          <p:nvPr/>
        </p:nvSpPr>
        <p:spPr>
          <a:xfrm>
            <a:off x="1147582" y="2102378"/>
            <a:ext cx="6238687" cy="4022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0000"/>
              <a:buNone/>
            </a:pPr>
            <a:endParaRPr lang="en-US" sz="1100">
              <a:solidFill>
                <a:schemeClr val="tx2"/>
              </a:solidFill>
            </a:endParaRPr>
          </a:p>
          <a:p>
            <a:pPr indent="-228600">
              <a:buClr>
                <a:srgbClr val="9E3611"/>
              </a:buClr>
              <a:buSzPct val="800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  <a:p>
            <a:pPr indent="-228600">
              <a:buClr>
                <a:srgbClr val="9E3611"/>
              </a:buClr>
              <a:buSzPct val="800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4FB431F-35BE-C03C-BE0E-B7C95EEB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3" y="533401"/>
            <a:ext cx="9906000" cy="1382156"/>
          </a:xfrm>
        </p:spPr>
        <p:txBody>
          <a:bodyPr/>
          <a:lstStyle/>
          <a:p>
            <a:r>
              <a:rPr lang="nl-NL" dirty="0">
                <a:solidFill>
                  <a:srgbClr val="14B2A8"/>
                </a:solidFill>
              </a:rPr>
              <a:t>MEEDOEN?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9FDA6A3-0EC2-959C-F1D6-894BF293013E}"/>
              </a:ext>
            </a:extLst>
          </p:cNvPr>
          <p:cNvSpPr txBox="1"/>
          <p:nvPr/>
        </p:nvSpPr>
        <p:spPr>
          <a:xfrm>
            <a:off x="837403" y="1713995"/>
            <a:ext cx="3906047" cy="45499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/>
                <a:cs typeface="Arial"/>
              </a:rPr>
              <a:t>Sta vrijwilligers toe</a:t>
            </a:r>
            <a:br>
              <a:rPr lang="nl-NL" sz="2000" dirty="0">
                <a:latin typeface="Arial"/>
                <a:cs typeface="Arial"/>
              </a:rPr>
            </a:br>
            <a:endParaRPr lang="nl-NL" sz="2000" dirty="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/>
                <a:cs typeface="Arial"/>
              </a:rPr>
              <a:t>Mix de vrijwilligersgroepen van meer bomen nu en huidig natuurbeheer</a:t>
            </a:r>
            <a:br>
              <a:rPr lang="nl-NL" sz="2000" dirty="0">
                <a:latin typeface="Arial"/>
                <a:cs typeface="Arial"/>
              </a:rPr>
            </a:br>
            <a:endParaRPr lang="nl-NL" sz="2000" dirty="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/>
                <a:cs typeface="Arial"/>
              </a:rPr>
              <a:t>Altijd de mogelijkheid zelf vrijwilligers op te roepen via de bomenplanner</a:t>
            </a:r>
            <a:br>
              <a:rPr lang="nl-NL" sz="2000" dirty="0">
                <a:latin typeface="Arial"/>
                <a:cs typeface="Arial"/>
              </a:rPr>
            </a:br>
            <a:endParaRPr lang="nl-NL" sz="2000" dirty="0">
              <a:latin typeface="Arial"/>
              <a:cs typeface="Arial"/>
            </a:endParaRPr>
          </a:p>
          <a:p>
            <a:pPr>
              <a:spcAft>
                <a:spcPts val="600"/>
              </a:spcAft>
              <a:buClr>
                <a:srgbClr val="14B2A8"/>
              </a:buClr>
            </a:pPr>
            <a:endParaRPr lang="nl-NL" sz="2000" dirty="0">
              <a:latin typeface="Arial"/>
              <a:cs typeface="Arial"/>
            </a:endParaRPr>
          </a:p>
          <a:p>
            <a:pPr marL="342900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400" dirty="0">
              <a:latin typeface="TT Chocolates" panose="02000503020000020003" pitchFamily="2" charset="77"/>
            </a:endParaRPr>
          </a:p>
          <a:p>
            <a:pPr marL="342900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400" dirty="0">
              <a:latin typeface="TT Chocolates" panose="02000503020000020003" pitchFamily="2" charset="77"/>
            </a:endParaRPr>
          </a:p>
        </p:txBody>
      </p:sp>
      <p:pic>
        <p:nvPicPr>
          <p:cNvPr id="8" name="Afbeelding 7" descr="Afbeelding met buitenshuis, hemel, boom, gras&#10;&#10;Automatisch gegenereerde beschrijving">
            <a:extLst>
              <a:ext uri="{FF2B5EF4-FFF2-40B4-BE49-F238E27FC236}">
                <a16:creationId xmlns:a16="http://schemas.microsoft.com/office/drawing/2014/main" id="{9D1EC170-2C05-048B-8A17-845B1C819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88" y="0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6DC0403-5632-E4A3-5025-D544B731C2C9}"/>
              </a:ext>
            </a:extLst>
          </p:cNvPr>
          <p:cNvSpPr>
            <a:spLocks noGrp="1"/>
          </p:cNvSpPr>
          <p:nvPr/>
        </p:nvSpPr>
        <p:spPr>
          <a:xfrm>
            <a:off x="1147582" y="2102378"/>
            <a:ext cx="6238687" cy="4022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0000"/>
              <a:buNone/>
            </a:pPr>
            <a:endParaRPr lang="en-US" sz="1100">
              <a:solidFill>
                <a:schemeClr val="tx2"/>
              </a:solidFill>
            </a:endParaRPr>
          </a:p>
          <a:p>
            <a:pPr indent="-228600">
              <a:buClr>
                <a:srgbClr val="9E3611"/>
              </a:buClr>
              <a:buSzPct val="800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  <a:p>
            <a:pPr indent="-228600">
              <a:buClr>
                <a:srgbClr val="9E3611"/>
              </a:buClr>
              <a:buSzPct val="800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4FB431F-35BE-C03C-BE0E-B7C95EEB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238" y="533401"/>
            <a:ext cx="9906000" cy="1382156"/>
          </a:xfrm>
        </p:spPr>
        <p:txBody>
          <a:bodyPr/>
          <a:lstStyle/>
          <a:p>
            <a:r>
              <a:rPr lang="nl-NL" dirty="0">
                <a:solidFill>
                  <a:srgbClr val="14B2A8"/>
                </a:solidFill>
              </a:rPr>
              <a:t>Je locatie aanmelden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9FDA6A3-0EC2-959C-F1D6-894BF293013E}"/>
              </a:ext>
            </a:extLst>
          </p:cNvPr>
          <p:cNvSpPr txBox="1"/>
          <p:nvPr/>
        </p:nvSpPr>
        <p:spPr>
          <a:xfrm>
            <a:off x="5705238" y="1713995"/>
            <a:ext cx="5118897" cy="30521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TT Chocolates" panose="02000503020000020003" pitchFamily="2" charset="77"/>
              </a:rPr>
              <a:t>Geef alle praktische informatie door via </a:t>
            </a:r>
            <a:r>
              <a:rPr lang="nl-NL" sz="2000" dirty="0" err="1">
                <a:latin typeface="TT Chocolates" panose="02000503020000020003" pitchFamily="2" charset="77"/>
              </a:rPr>
              <a:t>meerbomen.nu</a:t>
            </a:r>
            <a:r>
              <a:rPr lang="nl-NL" sz="2000" dirty="0">
                <a:latin typeface="TT Chocolates" panose="02000503020000020003" pitchFamily="2" charset="77"/>
              </a:rPr>
              <a:t>/ik-doe-mee/ik-meld-een-oogstlocatie</a:t>
            </a:r>
          </a:p>
          <a:p>
            <a:pPr marL="342900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TT Chocolates" panose="02000503020000020003" pitchFamily="2" charset="77"/>
              </a:rPr>
              <a:t>Geef hierin ook door: </a:t>
            </a:r>
          </a:p>
          <a:p>
            <a:pPr marL="800100" lvl="1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latin typeface="TT Chocolates" panose="02000503020000020003" pitchFamily="2" charset="77"/>
              </a:rPr>
              <a:t>De parkeerinstructies</a:t>
            </a:r>
          </a:p>
          <a:p>
            <a:pPr marL="800100" lvl="1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latin typeface="TT Chocolates" panose="02000503020000020003" pitchFamily="2" charset="77"/>
              </a:rPr>
              <a:t>Plekken om in te kuilen </a:t>
            </a:r>
          </a:p>
          <a:p>
            <a:pPr marL="800100" lvl="1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latin typeface="TT Chocolates" panose="02000503020000020003" pitchFamily="2" charset="77"/>
              </a:rPr>
              <a:t>Leven er ziekten in dit gebied waar we op moeten letten? </a:t>
            </a:r>
          </a:p>
          <a:p>
            <a:pPr marL="342900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TT Chocolates" panose="02000503020000020003" pitchFamily="2" charset="77"/>
              </a:rPr>
              <a:t>Indien er kaartjes zijn waarin je kan aangeven wat waar mag, altijd fijn!</a:t>
            </a:r>
          </a:p>
        </p:txBody>
      </p:sp>
      <p:pic>
        <p:nvPicPr>
          <p:cNvPr id="2" name="Afbeelding 1" descr="Afbeelding met buitenshuis, kleding, schoeisel, persoon&#10;&#10;Automatisch gegenereerde beschrijving">
            <a:extLst>
              <a:ext uri="{FF2B5EF4-FFF2-40B4-BE49-F238E27FC236}">
                <a16:creationId xmlns:a16="http://schemas.microsoft.com/office/drawing/2014/main" id="{13F6B37D-E8ED-1F42-E10C-875F9332B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1"/>
          <a:stretch/>
        </p:blipFill>
        <p:spPr>
          <a:xfrm>
            <a:off x="0" y="389965"/>
            <a:ext cx="5601110" cy="696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02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6DC0403-5632-E4A3-5025-D544B731C2C9}"/>
              </a:ext>
            </a:extLst>
          </p:cNvPr>
          <p:cNvSpPr>
            <a:spLocks noGrp="1"/>
          </p:cNvSpPr>
          <p:nvPr/>
        </p:nvSpPr>
        <p:spPr>
          <a:xfrm>
            <a:off x="1147582" y="2102378"/>
            <a:ext cx="6238687" cy="4022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0000"/>
              <a:buNone/>
            </a:pPr>
            <a:endParaRPr lang="en-US" sz="1100">
              <a:solidFill>
                <a:schemeClr val="tx2"/>
              </a:solidFill>
            </a:endParaRPr>
          </a:p>
          <a:p>
            <a:pPr indent="-228600">
              <a:buClr>
                <a:srgbClr val="9E3611"/>
              </a:buClr>
              <a:buSzPct val="800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  <a:p>
            <a:pPr indent="-228600">
              <a:buClr>
                <a:srgbClr val="9E3611"/>
              </a:buClr>
              <a:buSzPct val="800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4FB431F-35BE-C03C-BE0E-B7C95EEB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28" y="533401"/>
            <a:ext cx="4491835" cy="1382156"/>
          </a:xfrm>
        </p:spPr>
        <p:txBody>
          <a:bodyPr/>
          <a:lstStyle/>
          <a:p>
            <a:r>
              <a:rPr lang="nl-NL" dirty="0">
                <a:solidFill>
                  <a:srgbClr val="14B2A8"/>
                </a:solidFill>
              </a:rPr>
              <a:t>Vind alles terug op </a:t>
            </a:r>
            <a:r>
              <a:rPr lang="nl-NL" dirty="0" err="1">
                <a:solidFill>
                  <a:srgbClr val="14B2A8"/>
                </a:solidFill>
              </a:rPr>
              <a:t>meerbomen.nu</a:t>
            </a:r>
            <a:endParaRPr lang="nl-NL" dirty="0">
              <a:solidFill>
                <a:srgbClr val="14B2A8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9FDA6A3-0EC2-959C-F1D6-894BF293013E}"/>
              </a:ext>
            </a:extLst>
          </p:cNvPr>
          <p:cNvSpPr txBox="1"/>
          <p:nvPr/>
        </p:nvSpPr>
        <p:spPr>
          <a:xfrm>
            <a:off x="732628" y="2102378"/>
            <a:ext cx="5236372" cy="377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Oogst handleiding, inclusief knoppenkaart, ziektekaart, en informatie over inheems en uitheems</a:t>
            </a: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meerbomen.nu/oogsthandleiding</a:t>
            </a:r>
            <a:endParaRPr lang="nl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Bomenhubhandleiding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, inclusief alle informatie over bomen</a:t>
            </a: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meerbomen.nu/hubhandleiding</a:t>
            </a:r>
            <a:endParaRPr lang="nl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Planthandleiding, inclusief bomenvinder</a:t>
            </a: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meerbomen.nu/planthandleiding </a:t>
            </a:r>
            <a:endParaRPr lang="nl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Communicatie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toolkit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www.meerbomen.nu/communicatietoolkit</a:t>
            </a:r>
            <a:endParaRPr lang="nl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 descr="Afbeelding met kleding, gras, buitenshuis, persoon&#10;&#10;Automatisch gegenereerde beschrijving">
            <a:extLst>
              <a:ext uri="{FF2B5EF4-FFF2-40B4-BE49-F238E27FC236}">
                <a16:creationId xmlns:a16="http://schemas.microsoft.com/office/drawing/2014/main" id="{A81C897F-6135-396A-EBB3-9A237F80C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0400" y="444500"/>
            <a:ext cx="64516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5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7CB80-3146-9C04-96F6-669EBA1E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14B2A8"/>
                </a:solidFill>
                <a:latin typeface="Impact" panose="020B0806030902050204" pitchFamily="34" charset="0"/>
                <a:ea typeface="+mj-lt"/>
                <a:cs typeface="+mj-lt"/>
              </a:rPr>
              <a:t>MET 3 STICHTINGEN </a:t>
            </a:r>
            <a:br>
              <a:rPr lang="nl-NL" dirty="0">
                <a:latin typeface="Impact" panose="020B0806030902050204" pitchFamily="34" charset="0"/>
                <a:ea typeface="+mj-lt"/>
                <a:cs typeface="+mj-lt"/>
              </a:rPr>
            </a:br>
            <a:r>
              <a:rPr lang="nl-NL" dirty="0">
                <a:solidFill>
                  <a:srgbClr val="F49D2E"/>
                </a:solidFill>
                <a:latin typeface="Impact" panose="020B0806030902050204" pitchFamily="34" charset="0"/>
                <a:ea typeface="+mj-lt"/>
                <a:cs typeface="+mj-lt"/>
              </a:rPr>
              <a:t>DE HANDEN UIT DE MOUWEN</a:t>
            </a:r>
            <a:endParaRPr lang="nl-NL" dirty="0">
              <a:solidFill>
                <a:srgbClr val="F49D2E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AC53677B-2308-BA4A-D2C3-088698B6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20" y="1994353"/>
            <a:ext cx="2314575" cy="1200150"/>
          </a:xfrm>
          <a:prstGeom prst="rect">
            <a:avLst/>
          </a:prstGeom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39E39664-027C-34C8-A2B7-9C8310F47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85" y="3183453"/>
            <a:ext cx="2447925" cy="1143000"/>
          </a:xfrm>
          <a:prstGeom prst="rect">
            <a:avLst/>
          </a:prstGeom>
        </p:spPr>
      </p:pic>
      <p:pic>
        <p:nvPicPr>
          <p:cNvPr id="9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CAF388C-1AC2-22D1-E97A-613A498A2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895" y="4494695"/>
            <a:ext cx="2209800" cy="107632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ACF0C2C-0FD3-45F4-AE6E-F8732EA60F0F}"/>
              </a:ext>
            </a:extLst>
          </p:cNvPr>
          <p:cNvSpPr txBox="1"/>
          <p:nvPr/>
        </p:nvSpPr>
        <p:spPr>
          <a:xfrm>
            <a:off x="3537915" y="2368880"/>
            <a:ext cx="261635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Organisatie en communicatie</a:t>
            </a:r>
          </a:p>
        </p:txBody>
      </p:sp>
      <p:pic>
        <p:nvPicPr>
          <p:cNvPr id="13" name="Onlinemedia 3" title="Boeren planten 50.000 bomen">
            <a:hlinkClick r:id="" action="ppaction://media"/>
            <a:extLst>
              <a:ext uri="{FF2B5EF4-FFF2-40B4-BE49-F238E27FC236}">
                <a16:creationId xmlns:a16="http://schemas.microsoft.com/office/drawing/2014/main" id="{50C17084-6882-2471-5B76-09711EF893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19811" y="2056383"/>
            <a:ext cx="4603502" cy="318438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FAC41044-5D85-C3D2-5F96-AA8A750C3F00}"/>
              </a:ext>
            </a:extLst>
          </p:cNvPr>
          <p:cNvSpPr txBox="1"/>
          <p:nvPr/>
        </p:nvSpPr>
        <p:spPr>
          <a:xfrm>
            <a:off x="6284548" y="5292830"/>
            <a:ext cx="4028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Maart 2020, zo begon het…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69261C2-AF4E-C5FC-39E1-30E3C2CA9B82}"/>
              </a:ext>
            </a:extLst>
          </p:cNvPr>
          <p:cNvSpPr txBox="1"/>
          <p:nvPr/>
        </p:nvSpPr>
        <p:spPr>
          <a:xfrm>
            <a:off x="3537915" y="3570287"/>
            <a:ext cx="261635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dirty="0">
                <a:latin typeface="TT Chocolates" panose="02000503020000020003" pitchFamily="2" charset="77"/>
              </a:rPr>
              <a:t>De bedenker en aanjager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0AE5B96-17A1-4413-0D53-F574D20A0C3C}"/>
              </a:ext>
            </a:extLst>
          </p:cNvPr>
          <p:cNvSpPr txBox="1"/>
          <p:nvPr/>
        </p:nvSpPr>
        <p:spPr>
          <a:xfrm>
            <a:off x="3537915" y="4647690"/>
            <a:ext cx="261635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dirty="0">
                <a:latin typeface="TT Chocolates" panose="02000503020000020003" pitchFamily="2" charset="77"/>
              </a:rPr>
              <a:t>300boeren met wens om biodiversiteit te verhogen</a:t>
            </a:r>
          </a:p>
        </p:txBody>
      </p:sp>
    </p:spTree>
    <p:extLst>
      <p:ext uri="{BB962C8B-B14F-4D97-AF65-F5344CB8AC3E}">
        <p14:creationId xmlns:p14="http://schemas.microsoft.com/office/powerpoint/2010/main" val="3210568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218B9-0AB4-99AA-18F3-642F6DFDA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146739F-67D1-3E0C-613A-4CCE63671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30AEB5-9F39-FDF3-FBB7-2C91269F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105151"/>
            <a:ext cx="9906000" cy="1382156"/>
          </a:xfrm>
        </p:spPr>
        <p:txBody>
          <a:bodyPr>
            <a:noAutofit/>
          </a:bodyPr>
          <a:lstStyle/>
          <a:p>
            <a:pPr algn="ctr"/>
            <a:r>
              <a:rPr lang="nl-NL" sz="9600" dirty="0">
                <a:solidFill>
                  <a:schemeClr val="bg1"/>
                </a:solidFill>
              </a:rPr>
              <a:t>Vragen?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729AAD7-45D3-6398-FEA5-8265A6E42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4352" y="6175420"/>
            <a:ext cx="2275499" cy="4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60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5D5E3D6-3E10-D279-C0FC-10EEA6F6A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87CB80-3146-9C04-96F6-669EBA1E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9640"/>
            <a:ext cx="9906000" cy="1382156"/>
          </a:xfrm>
        </p:spPr>
        <p:txBody>
          <a:bodyPr/>
          <a:lstStyle/>
          <a:p>
            <a:r>
              <a:rPr lang="nl-NL" i="0" dirty="0">
                <a:solidFill>
                  <a:schemeClr val="bg1"/>
                </a:solidFill>
                <a:latin typeface="Impact" panose="020B0806030902050204" pitchFamily="34" charset="0"/>
              </a:rPr>
              <a:t>Meer bomen nu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5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0" r="4" b="4"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75" r="2" b="2"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92" r="-3" b="-3"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29FE13E-53DD-DE72-E960-F91E481DE678}"/>
              </a:ext>
            </a:extLst>
          </p:cNvPr>
          <p:cNvSpPr txBox="1">
            <a:spLocks/>
          </p:cNvSpPr>
          <p:nvPr/>
        </p:nvSpPr>
        <p:spPr>
          <a:xfrm>
            <a:off x="1061469" y="1541796"/>
            <a:ext cx="5034531" cy="41529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aantal bomen verplant in X seizoenen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Zaailingen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Stekken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Kweekoverschot</a:t>
            </a: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Slagingspercentage 80%, 70% en 70% </a:t>
            </a: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aantal oogst- , uitdeel- en </a:t>
            </a:r>
            <a:b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plantevents door hele land</a:t>
            </a: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 dan </a:t>
            </a:r>
            <a:r>
              <a:rPr lang="nl-N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hubs door het hele land</a:t>
            </a: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Plantlocaties: particulieren, boeren, voedselbossen, etc.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nl-NL" sz="2000" dirty="0">
              <a:solidFill>
                <a:schemeClr val="bg1"/>
              </a:solidFill>
              <a:latin typeface="TT Chocolates" panose="0200050302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088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skiën, tekenfilm, illustratie&#10;&#10;Automatisch gegenereerde beschrijving">
            <a:extLst>
              <a:ext uri="{FF2B5EF4-FFF2-40B4-BE49-F238E27FC236}">
                <a16:creationId xmlns:a16="http://schemas.microsoft.com/office/drawing/2014/main" id="{476B9BAD-8221-49BB-E778-66F3BCE5F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298" b="3127"/>
          <a:stretch/>
        </p:blipFill>
        <p:spPr>
          <a:xfrm>
            <a:off x="-173199" y="952269"/>
            <a:ext cx="12538398" cy="65268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F3D9A3-C1B0-E47A-04EF-59E9D34F3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68175"/>
            <a:ext cx="9906000" cy="1382156"/>
          </a:xfrm>
        </p:spPr>
        <p:txBody>
          <a:bodyPr/>
          <a:lstStyle/>
          <a:p>
            <a:r>
              <a:rPr lang="nl-NL" dirty="0">
                <a:solidFill>
                  <a:srgbClr val="14B2A8"/>
                </a:solidFill>
                <a:latin typeface="Impact" panose="020B0806030902050204" pitchFamily="34" charset="0"/>
              </a:rPr>
              <a:t>Circulair groenbeheer als oplossing</a:t>
            </a:r>
          </a:p>
        </p:txBody>
      </p:sp>
    </p:spTree>
    <p:extLst>
      <p:ext uri="{BB962C8B-B14F-4D97-AF65-F5344CB8AC3E}">
        <p14:creationId xmlns:p14="http://schemas.microsoft.com/office/powerpoint/2010/main" val="228406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14B2A8"/>
                </a:solidFill>
              </a:rPr>
              <a:t>Even voorstellen</a:t>
            </a:r>
          </a:p>
        </p:txBody>
      </p:sp>
      <p:pic>
        <p:nvPicPr>
          <p:cNvPr id="7" name="Afbeelding 26" descr="Afbeelding met gras, boom, buiten, persoon&#10;&#10;Automatisch gegenereerde beschrijving">
            <a:extLst>
              <a:ext uri="{FF2B5EF4-FFF2-40B4-BE49-F238E27FC236}">
                <a16:creationId xmlns:a16="http://schemas.microsoft.com/office/drawing/2014/main" id="{1BA4E834-44A9-A31A-5A9B-EFAE9F0CC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77" y="-8908"/>
            <a:ext cx="12258448" cy="39212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8A7B632-FD4E-8AA6-412C-20F27B18D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7744"/>
            <a:ext cx="12258447" cy="689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5D5E3D6-3E10-D279-C0FC-10EEA6F6A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1" r="16564"/>
          <a:stretch/>
        </p:blipFill>
        <p:spPr>
          <a:xfrm>
            <a:off x="6286500" y="-2"/>
            <a:ext cx="5905500" cy="6727698"/>
          </a:xfrm>
          <a:prstGeom prst="rect">
            <a:avLst/>
          </a:prstGeom>
        </p:spPr>
      </p:pic>
      <p:pic>
        <p:nvPicPr>
          <p:cNvPr id="13" name="Afbeelding 4" descr="Afbeelding met tekst, gras, buiten, teken&#10;&#10;Automatisch gegenereerde beschrijving">
            <a:extLst>
              <a:ext uri="{FF2B5EF4-FFF2-40B4-BE49-F238E27FC236}">
                <a16:creationId xmlns:a16="http://schemas.microsoft.com/office/drawing/2014/main" id="{98DF5E3E-5067-E94B-CAA0-E9781279C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2756" y="652951"/>
            <a:ext cx="6542602" cy="5021446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3C581DC5-0906-2F63-C465-B6F198CC4CB2}"/>
              </a:ext>
            </a:extLst>
          </p:cNvPr>
          <p:cNvSpPr txBox="1">
            <a:spLocks/>
          </p:cNvSpPr>
          <p:nvPr/>
        </p:nvSpPr>
        <p:spPr>
          <a:xfrm>
            <a:off x="7737423" y="1091587"/>
            <a:ext cx="3792512" cy="41441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oogst- hub- en plantlocaties in één systeem</a:t>
            </a:r>
          </a:p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Registreren welke boom naar welke locatie zich verplaatst </a:t>
            </a:r>
          </a:p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Vrijwilligers met en zonder account kunnen zich op events van deze locaties opschrijven</a:t>
            </a:r>
          </a:p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Chatsysteem</a:t>
            </a:r>
          </a:p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app</a:t>
            </a:r>
          </a:p>
          <a:p>
            <a:pPr>
              <a:buClr>
                <a:schemeClr val="bg1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ontwikkelen door</a:t>
            </a:r>
          </a:p>
        </p:txBody>
      </p:sp>
    </p:spTree>
    <p:extLst>
      <p:ext uri="{BB962C8B-B14F-4D97-AF65-F5344CB8AC3E}">
        <p14:creationId xmlns:p14="http://schemas.microsoft.com/office/powerpoint/2010/main" val="302361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128368B-6128-3EE3-10F3-89C912CC0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5" r="1" b="1"/>
          <a:stretch/>
        </p:blipFill>
        <p:spPr>
          <a:xfrm>
            <a:off x="688567" y="533400"/>
            <a:ext cx="10814865" cy="562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5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Meer Bomen Nu verplant eerste boom in België">
            <a:hlinkClick r:id="" action="ppaction://media"/>
            <a:extLst>
              <a:ext uri="{FF2B5EF4-FFF2-40B4-BE49-F238E27FC236}">
                <a16:creationId xmlns:a16="http://schemas.microsoft.com/office/drawing/2014/main" id="{771423DF-B894-2ED9-B656-A5D1B520BF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3358" y="788957"/>
            <a:ext cx="8695757" cy="4913103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28F7973-1D70-B52F-0FA0-667117A05103}"/>
              </a:ext>
            </a:extLst>
          </p:cNvPr>
          <p:cNvSpPr txBox="1">
            <a:spLocks/>
          </p:cNvSpPr>
          <p:nvPr/>
        </p:nvSpPr>
        <p:spPr>
          <a:xfrm>
            <a:off x="1361650" y="5731121"/>
            <a:ext cx="5348962" cy="541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E3611"/>
              </a:buClr>
              <a:buNone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Innovatief met internationaal bereik</a:t>
            </a:r>
          </a:p>
          <a:p>
            <a:pPr>
              <a:buClr>
                <a:srgbClr val="9E3611"/>
              </a:buClr>
            </a:pPr>
            <a:endParaRPr lang="nl-NL" sz="1800" dirty="0">
              <a:latin typeface="TT Chocolates Light" panose="0200050303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03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CA3D0-FA93-C139-DA1B-78F0D642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2944"/>
            <a:ext cx="9906000" cy="1382156"/>
          </a:xfrm>
        </p:spPr>
        <p:txBody>
          <a:bodyPr/>
          <a:lstStyle/>
          <a:p>
            <a:r>
              <a:rPr lang="nl-NL" dirty="0">
                <a:solidFill>
                  <a:srgbClr val="14B2A8"/>
                </a:solidFill>
                <a:latin typeface="Impact" panose="020B0806030902050204" pitchFamily="34" charset="0"/>
              </a:rPr>
              <a:t>DOWNLOAD THE APP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1DA380D-3EB8-1F38-82BB-8A8DBE9646E9}"/>
              </a:ext>
            </a:extLst>
          </p:cNvPr>
          <p:cNvSpPr txBox="1">
            <a:spLocks/>
          </p:cNvSpPr>
          <p:nvPr/>
        </p:nvSpPr>
        <p:spPr>
          <a:xfrm>
            <a:off x="1142999" y="1416788"/>
            <a:ext cx="4658193" cy="4860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In de app: </a:t>
            </a:r>
          </a:p>
          <a:p>
            <a:pPr>
              <a:spcBef>
                <a:spcPts val="600"/>
              </a:spcBef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Aanmelden voor evenementen en overzicht evenementen in de buurt</a:t>
            </a:r>
          </a:p>
          <a:p>
            <a:pPr>
              <a:spcBef>
                <a:spcPts val="600"/>
              </a:spcBef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Chatten met de vrijwilligers van jou evenement</a:t>
            </a:r>
          </a:p>
          <a:p>
            <a:pPr>
              <a:spcBef>
                <a:spcPts val="600"/>
              </a:spcBef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Oogst doorgeven van jouw evenement</a:t>
            </a:r>
          </a:p>
          <a:p>
            <a:pPr>
              <a:spcBef>
                <a:spcPts val="600"/>
              </a:spcBef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Voor uitdeeldagen: QR scanners en QR code van ophalers – administratie versimpeld!</a:t>
            </a:r>
          </a:p>
          <a:p>
            <a:pPr>
              <a:spcBef>
                <a:spcPts val="600"/>
              </a:spcBef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Relevante handleidingen per event bij de hand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80BCE2-CEB0-9C7A-F227-09823D48D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29489" r="8351"/>
          <a:stretch/>
        </p:blipFill>
        <p:spPr>
          <a:xfrm>
            <a:off x="12661560" y="0"/>
            <a:ext cx="5892801" cy="6858000"/>
          </a:xfrm>
          <a:prstGeom prst="rect">
            <a:avLst/>
          </a:prstGeom>
        </p:spPr>
      </p:pic>
      <p:pic>
        <p:nvPicPr>
          <p:cNvPr id="5" name="Afbeelding 4" descr="Afbeelding met tekst, Mobiele telefoon, gadget, Draagbaar communicatietoestel&#10;&#10;Automatisch gegenereerde beschrijving">
            <a:extLst>
              <a:ext uri="{FF2B5EF4-FFF2-40B4-BE49-F238E27FC236}">
                <a16:creationId xmlns:a16="http://schemas.microsoft.com/office/drawing/2014/main" id="{BBC263E7-9831-902A-2BA4-B8320EFE5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40" y="0"/>
            <a:ext cx="5618859" cy="627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151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7e5126-95ed-4b84-b2de-31e85270f00c">
      <Terms xmlns="http://schemas.microsoft.com/office/infopath/2007/PartnerControls"/>
    </lcf76f155ced4ddcb4097134ff3c332f>
    <TaxCatchAll xmlns="7bb9da7a-83f6-46e5-8b87-fdf6771eb1f6" xsi:nil="true"/>
    <SharedWithUsers xmlns="7bb9da7a-83f6-46e5-8b87-fdf6771eb1f6">
      <UserInfo>
        <DisplayName>Josephine Schuurman | Urgenda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49087347CF6C41B51F4452E14EE8DA" ma:contentTypeVersion="17" ma:contentTypeDescription="Een nieuw document maken." ma:contentTypeScope="" ma:versionID="1fa196d35a74d6e1e4bacf2e2c6964ad">
  <xsd:schema xmlns:xsd="http://www.w3.org/2001/XMLSchema" xmlns:xs="http://www.w3.org/2001/XMLSchema" xmlns:p="http://schemas.microsoft.com/office/2006/metadata/properties" xmlns:ns2="617e5126-95ed-4b84-b2de-31e85270f00c" xmlns:ns3="7bb9da7a-83f6-46e5-8b87-fdf6771eb1f6" targetNamespace="http://schemas.microsoft.com/office/2006/metadata/properties" ma:root="true" ma:fieldsID="5ed07bb2e283bbc0628efa40de61a19e" ns2:_="" ns3:_="">
    <xsd:import namespace="617e5126-95ed-4b84-b2de-31e85270f00c"/>
    <xsd:import namespace="7bb9da7a-83f6-46e5-8b87-fdf6771eb1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e5126-95ed-4b84-b2de-31e85270f0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3f8e4072-601e-4909-a9d4-1ba0b6864e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9da7a-83f6-46e5-8b87-fdf6771eb1f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ab7b9f7-fb2b-4cee-b3b4-b51af94d87ff}" ma:internalName="TaxCatchAll" ma:showField="CatchAllData" ma:web="7bb9da7a-83f6-46e5-8b87-fdf6771eb1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9A1C8B-F7A0-4BEF-AB30-ECC4A82F94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7C236C-DFB7-4A96-B608-2AE24839FBDB}">
  <ds:schemaRefs>
    <ds:schemaRef ds:uri="http://purl.org/dc/terms/"/>
    <ds:schemaRef ds:uri="http://purl.org/dc/elements/1.1/"/>
    <ds:schemaRef ds:uri="http://www.w3.org/XML/1998/namespace"/>
    <ds:schemaRef ds:uri="617e5126-95ed-4b84-b2de-31e85270f00c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bb9da7a-83f6-46e5-8b87-fdf6771eb1f6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B7CF0D7-DF88-4AE4-9BF5-D92B9AF3F1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7e5126-95ed-4b84-b2de-31e85270f00c"/>
    <ds:schemaRef ds:uri="7bb9da7a-83f6-46e5-8b87-fdf6771eb1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9953</TotalTime>
  <Words>774</Words>
  <Application>Microsoft Office PowerPoint</Application>
  <PresentationFormat>Breedbeeld</PresentationFormat>
  <Paragraphs>118</Paragraphs>
  <Slides>20</Slides>
  <Notes>10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AngleLinesVTI</vt:lpstr>
      <vt:lpstr>PowerPoint-presentatie</vt:lpstr>
      <vt:lpstr>MET 3 STICHTINGEN  DE HANDEN UIT DE MOUWEN</vt:lpstr>
      <vt:lpstr>Meer bomen nu</vt:lpstr>
      <vt:lpstr>Circulair groenbeheer als oplossing</vt:lpstr>
      <vt:lpstr>Even voorstellen</vt:lpstr>
      <vt:lpstr>PowerPoint-presentatie</vt:lpstr>
      <vt:lpstr>PowerPoint-presentatie</vt:lpstr>
      <vt:lpstr>PowerPoint-presentatie</vt:lpstr>
      <vt:lpstr>DOWNLOAD THE APP</vt:lpstr>
      <vt:lpstr>PowerPoint-presentatie</vt:lpstr>
      <vt:lpstr>PowerPoint-presentatie</vt:lpstr>
      <vt:lpstr>PowerPoint-presentatie</vt:lpstr>
      <vt:lpstr>PowerPoint-presentatie</vt:lpstr>
      <vt:lpstr>PowerPoint-presentatie</vt:lpstr>
      <vt:lpstr>Bomen en struiken boeren en stad</vt:lpstr>
      <vt:lpstr>Terug naar het platteland van vroeger?</vt:lpstr>
      <vt:lpstr>MEEDOEN?</vt:lpstr>
      <vt:lpstr>Je locatie aanmelden</vt:lpstr>
      <vt:lpstr>Vind alles terug op meerbomen.nu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Martijn de Kruijf | Urgenda</cp:lastModifiedBy>
  <cp:revision>799</cp:revision>
  <dcterms:created xsi:type="dcterms:W3CDTF">2022-09-15T12:40:37Z</dcterms:created>
  <dcterms:modified xsi:type="dcterms:W3CDTF">2023-09-28T12:20:57Z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0x010100B749087347CF6C41B51F4452E14EE8DA</vt:lpwstr>
  </property>
  <property fmtid="{D5CDD505-2E9C-101B-9397-08002B2CF9AE}" pid="3" name="MediaServiceImageTags">
    <vt:lpwstr/>
  </property>
</Properties>
</file>